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9" r:id="rId2"/>
    <p:sldId id="343" r:id="rId3"/>
    <p:sldId id="344" r:id="rId4"/>
    <p:sldId id="346" r:id="rId5"/>
    <p:sldId id="347" r:id="rId6"/>
    <p:sldId id="345" r:id="rId7"/>
    <p:sldId id="349" r:id="rId8"/>
    <p:sldId id="348" r:id="rId9"/>
    <p:sldId id="350" r:id="rId10"/>
    <p:sldId id="351" r:id="rId11"/>
    <p:sldId id="352" r:id="rId12"/>
    <p:sldId id="353" r:id="rId13"/>
    <p:sldId id="355" r:id="rId14"/>
    <p:sldId id="356" r:id="rId15"/>
    <p:sldId id="354" r:id="rId16"/>
    <p:sldId id="342" r:id="rId17"/>
    <p:sldId id="359" r:id="rId18"/>
    <p:sldId id="358" r:id="rId19"/>
    <p:sldId id="357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41" r:id="rId30"/>
    <p:sldId id="34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1" autoAdjust="0"/>
    <p:restoredTop sz="83111" autoAdjust="0"/>
  </p:normalViewPr>
  <p:slideViewPr>
    <p:cSldViewPr snapToGrid="0">
      <p:cViewPr varScale="1">
        <p:scale>
          <a:sx n="77" d="100"/>
          <a:sy n="77" d="100"/>
        </p:scale>
        <p:origin x="840" y="90"/>
      </p:cViewPr>
      <p:guideLst/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31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6087D-08EF-441A-9680-FCDC67E00D82}" type="datetimeFigureOut">
              <a:rPr lang="en-NZ" smtClean="0"/>
              <a:t>30/08/2024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45353-9275-49CA-8B28-50D31443656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99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495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782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96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58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045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815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43760"/>
            <a:ext cx="7721695" cy="6659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6"/>
            <a:ext cx="7740121" cy="4300388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0880A-82BE-3A42-81CE-1BDB18F16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0265C0-83CD-9B4C-8F45-0920C2802AFF}"/>
              </a:ext>
            </a:extLst>
          </p:cNvPr>
          <p:cNvSpPr txBox="1"/>
          <p:nvPr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8344C-BFC5-5241-9015-BD158D9F26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5CB0F-8F7E-AA43-9CB4-D153945BC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EE7771-C5DD-004E-AEF4-9FEEDF710CCE}"/>
              </a:ext>
            </a:extLst>
          </p:cNvPr>
          <p:cNvSpPr txBox="1"/>
          <p:nvPr userDrawn="1"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34523818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3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3 Col Bullets Stacked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B7FD44-9BDC-9D45-A5C2-E2E491E4E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2776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68455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74133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18501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1 Col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075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9D4B0-7DC3-424E-BD73-F7EAEA0A47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47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87403-F835-BF46-B34B-86A225E5B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81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F31FF-854F-654E-B909-FBEEE5D09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171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1" y="334582"/>
            <a:ext cx="9430544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DF4E5-7345-BC4E-81B5-B9B1D3AD81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84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On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C2DF3F1-0122-C643-819B-53E4BF024E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230E-033D-3843-90EC-48FE74811A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7580" y="1988820"/>
            <a:ext cx="11054261" cy="42843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C88CE-EA59-0047-AEBE-111DA62347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29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D4F8EBA-C9CE-2945-9156-240C9F557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392BA-33C3-634B-ACED-EEF0C0656C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2451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800403C-204D-E74E-BB2F-397BBB53F39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>
              <a:buNone/>
              <a:defRPr>
                <a:latin typeface="+mn-lt"/>
              </a:defRPr>
            </a:lvl2pPr>
            <a:lvl3pPr marL="411356" indent="0">
              <a:buNone/>
              <a:defRPr>
                <a:latin typeface="+mn-lt"/>
              </a:defRPr>
            </a:lvl3pPr>
            <a:lvl4pPr marL="617035" indent="0">
              <a:buNone/>
              <a:defRPr>
                <a:latin typeface="+mn-lt"/>
              </a:defRPr>
            </a:lvl4pPr>
            <a:lvl5pPr marL="822714" indent="0">
              <a:buNone/>
              <a:defRPr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D5CA6-0844-B246-B0F5-4F90E968F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41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312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Four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EAE3C24-A3FC-6845-9E94-1A69AB9BE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C19D2-E540-2043-98F3-F152DBF7886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6684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E2E0DD4-6AFC-A04E-89F6-5D0D7EBE1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76951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88A045D1-B553-F446-A856-07BE7124D9C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618" y="4137660"/>
            <a:ext cx="550333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E0426E4-D3E5-0341-8DAA-51206CC447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76951" y="4130040"/>
            <a:ext cx="552873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0372-8E99-B24F-922D-05FE5C79E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22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293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7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Six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66692A9-132A-5848-A4F5-F67DD3BB0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E0F44A9-E41B-C542-BC05-40935BF148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7580" y="1988820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83FFB1C-B799-F947-99C1-E8C929D8A0D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76563" y="2003470"/>
            <a:ext cx="3644004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3F4D0E4-32FD-C141-BE0A-6B3602D394A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20567" y="1996145"/>
            <a:ext cx="3702051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1387BBF-ADC2-6F41-AE9C-121C1774E52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52451" y="4122715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208B7A3-5EBA-5541-8FCD-BD9794587E3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276563" y="4122715"/>
            <a:ext cx="3644004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DBF9C30-8559-0F45-820C-1E4ACC66AB4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30825" y="4131946"/>
            <a:ext cx="369179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32C1DD-9B64-DC4F-85C3-2D25CAD9C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98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0" pos="261">
          <p15:clr>
            <a:srgbClr val="FBAE40"/>
          </p15:clr>
        </p15:guide>
        <p15:guide id="11" pos="5491">
          <p15:clr>
            <a:srgbClr val="FBAE40"/>
          </p15:clr>
        </p15:guide>
        <p15:guide id="12" orient="horz" pos="714">
          <p15:clr>
            <a:srgbClr val="FBAE40"/>
          </p15:clr>
        </p15:guide>
        <p15:guide id="13" orient="horz" pos="1044">
          <p15:clr>
            <a:srgbClr val="FBAE40"/>
          </p15:clr>
        </p15:guide>
        <p15:guide id="14" orient="horz" pos="3293">
          <p15:clr>
            <a:srgbClr val="FBAE40"/>
          </p15:clr>
        </p15:guide>
        <p15:guide id="15" orient="horz" pos="2168">
          <p15:clr>
            <a:srgbClr val="FBAE40"/>
          </p15:clr>
        </p15:guide>
        <p15:guide id="16" pos="2018">
          <p15:clr>
            <a:srgbClr val="FBAE40"/>
          </p15:clr>
        </p15:guide>
        <p15:guide id="17" pos="37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E983F-2E15-F94C-8A21-ADA43655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3C2E6-D5E1-9148-9934-ABF0E47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D6C6A-8531-D443-9D1E-2484CC4B2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79BA1-C75D-4B4F-A6CD-52C56B28E0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08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. UC Logo Footer. 1 Co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2E39018-2F00-694D-A1EE-CA87E5E05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659" y="512764"/>
            <a:ext cx="11054556" cy="44640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9F9710E-2418-8A40-9E13-65F068806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287" y="5522758"/>
            <a:ext cx="9430544" cy="92376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E135D-DE2E-1547-A679-203D233A18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64" y="5486182"/>
            <a:ext cx="1379491" cy="949165"/>
          </a:xfrm>
          <a:prstGeom prst="rect">
            <a:avLst/>
          </a:prstGeom>
        </p:spPr>
      </p:pic>
      <p:sp>
        <p:nvSpPr>
          <p:cNvPr id="12" name="Straight Connector 1">
            <a:extLst>
              <a:ext uri="{FF2B5EF4-FFF2-40B4-BE49-F238E27FC236}">
                <a16:creationId xmlns:a16="http://schemas.microsoft.com/office/drawing/2014/main" id="{0D500784-5DEA-084D-8907-05551F6626D0}"/>
              </a:ext>
            </a:extLst>
          </p:cNvPr>
          <p:cNvSpPr/>
          <p:nvPr userDrawn="1"/>
        </p:nvSpPr>
        <p:spPr>
          <a:xfrm>
            <a:off x="558287" y="5183507"/>
            <a:ext cx="110754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</p:spTree>
    <p:extLst>
      <p:ext uri="{BB962C8B-B14F-4D97-AF65-F5344CB8AC3E}">
        <p14:creationId xmlns:p14="http://schemas.microsoft.com/office/powerpoint/2010/main" val="11822532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61">
          <p15:clr>
            <a:srgbClr val="FBAE40"/>
          </p15:clr>
        </p15:guide>
        <p15:guide id="7" pos="5491">
          <p15:clr>
            <a:srgbClr val="FBAE40"/>
          </p15:clr>
        </p15:guide>
        <p15:guide id="8" orient="horz" pos="269">
          <p15:clr>
            <a:srgbClr val="FBAE40"/>
          </p15:clr>
        </p15:guide>
        <p15:guide id="9" orient="horz" pos="2612">
          <p15:clr>
            <a:srgbClr val="FBAE40"/>
          </p15:clr>
        </p15:guide>
        <p15:guide id="10" orient="horz" pos="3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. UC Small Logo Footer with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traight Connector 1"/>
          <p:cNvSpPr/>
          <p:nvPr userDrawn="1"/>
        </p:nvSpPr>
        <p:spPr>
          <a:xfrm>
            <a:off x="6382864" y="5798185"/>
            <a:ext cx="52532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F49C3CD-DEF4-4547-8F43-06FA5F6E4C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5832476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97383FC9-3C25-0E41-B26A-964FA7E96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1740" y="1911019"/>
            <a:ext cx="5265443" cy="3510149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endParaRPr lang="en-NZ" noProof="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E31DE00-C86A-C142-A41C-C979ADC74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522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FCF91-63E1-1F4D-885F-1F163D066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8"/>
            <a:ext cx="2444372" cy="3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762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5499">
          <p15:clr>
            <a:srgbClr val="FBAE40"/>
          </p15:clr>
        </p15:guide>
        <p15:guide id="8" pos="3016">
          <p15:clr>
            <a:srgbClr val="FBAE40"/>
          </p15:clr>
        </p15:guide>
        <p15:guide id="9" pos="2753">
          <p15:clr>
            <a:srgbClr val="FBAE40"/>
          </p15:clr>
        </p15:guide>
        <p15:guide id="10" orient="horz" pos="997">
          <p15:clr>
            <a:srgbClr val="FBAE40"/>
          </p15:clr>
        </p15:guide>
        <p15:guide id="11" orient="horz" pos="2849">
          <p15:clr>
            <a:srgbClr val="FBAE40"/>
          </p15:clr>
        </p15:guide>
        <p15:guide id="12" orient="horz" pos="7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Small Logo Footer with 2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A715C8-9FD1-8B44-A357-1231275B0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6027" y="1911019"/>
            <a:ext cx="5265443" cy="1289381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lorem.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CFA650-7D06-FA40-B252-F7801665B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16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02F9F-D292-E542-8595-E3C01708D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B34A92-F532-5F4A-8859-CB5CDB97DBE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64303" y="3489960"/>
            <a:ext cx="5245100" cy="1965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9C59A9-6DD8-414D-902B-070AE0091C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2134416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753">
          <p15:clr>
            <a:srgbClr val="FBAE40"/>
          </p15:clr>
        </p15:guide>
        <p15:guide id="7" pos="5499">
          <p15:clr>
            <a:srgbClr val="FBAE40"/>
          </p15:clr>
        </p15:guide>
        <p15:guide id="8" pos="3008">
          <p15:clr>
            <a:srgbClr val="FBAE40"/>
          </p15:clr>
        </p15:guide>
        <p15:guide id="9" orient="horz" pos="997">
          <p15:clr>
            <a:srgbClr val="FBAE40"/>
          </p15:clr>
        </p15:guide>
        <p15:guide id="10" orient="horz" pos="7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Small Logo Footer with 2 Content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72B3543-C836-C145-95FD-6718269BEC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2D1C8-E24E-CD4D-84AF-362227B10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DAE3A1-BC98-514E-9DCA-5AD615C7F45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66934" y="1899286"/>
            <a:ext cx="5253567" cy="359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31A485-CABB-D34C-ACB6-48A6A33E6D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590746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753">
          <p15:clr>
            <a:srgbClr val="FBAE40"/>
          </p15:clr>
        </p15:guide>
        <p15:guide id="8" pos="5499">
          <p15:clr>
            <a:srgbClr val="FBAE40"/>
          </p15:clr>
        </p15:guide>
        <p15:guide id="9" pos="3008">
          <p15:clr>
            <a:srgbClr val="FBAE40"/>
          </p15:clr>
        </p15:guide>
        <p15:guide id="10" orient="horz" pos="714">
          <p15:clr>
            <a:srgbClr val="FBAE40"/>
          </p15:clr>
        </p15:guide>
        <p15:guide id="11" orient="horz" pos="997">
          <p15:clr>
            <a:srgbClr val="FBAE40"/>
          </p15:clr>
        </p15:guide>
        <p15:guide id="12" orient="horz" pos="288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. Thank You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40F43-3C93-804E-A701-06799AEA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44088CA6-4561-BC47-986B-76A1570E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2" y="0"/>
            <a:ext cx="7995427" cy="6858000"/>
          </a:xfrm>
          <a:prstGeom prst="rect">
            <a:avLst/>
          </a:prstGeom>
        </p:spPr>
        <p:txBody>
          <a:bodyPr lIns="0" tIns="0" rIns="90000" bIns="0" anchor="ctr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4B9C2-C8A1-9F40-BFE0-34468B3B4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64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5" pos="1604">
          <p15:clr>
            <a:srgbClr val="FBAE40"/>
          </p15:clr>
        </p15:guide>
        <p15:guide id="6" orient="horz" pos="1970">
          <p15:clr>
            <a:srgbClr val="FBAE40"/>
          </p15:clr>
        </p15:guide>
        <p15:guide id="7" orient="horz" pos="3076">
          <p15:clr>
            <a:srgbClr val="FBAE40"/>
          </p15:clr>
        </p15:guide>
        <p15:guide id="8" orient="horz" pos="5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4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0552" cy="6855696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0" y="7560005"/>
                </a:moveTo>
                <a:lnTo>
                  <a:pt x="10692003" y="7560005"/>
                </a:lnTo>
                <a:lnTo>
                  <a:pt x="10692003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E32726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6" name="bk object 18">
            <a:extLst>
              <a:ext uri="{FF2B5EF4-FFF2-40B4-BE49-F238E27FC236}">
                <a16:creationId xmlns:a16="http://schemas.microsoft.com/office/drawing/2014/main" id="{5B1A9775-8129-469B-91D7-AF615D317C97}"/>
              </a:ext>
            </a:extLst>
          </p:cNvPr>
          <p:cNvSpPr/>
          <p:nvPr userDrawn="1"/>
        </p:nvSpPr>
        <p:spPr>
          <a:xfrm>
            <a:off x="1" y="1665704"/>
            <a:ext cx="11669279" cy="112860"/>
          </a:xfrm>
          <a:custGeom>
            <a:avLst/>
            <a:gdLst/>
            <a:ahLst/>
            <a:cxnLst/>
            <a:rect l="l" t="t" r="r" b="b"/>
            <a:pathLst>
              <a:path w="10234930" h="124460">
                <a:moveTo>
                  <a:pt x="10172687" y="0"/>
                </a:moveTo>
                <a:lnTo>
                  <a:pt x="0" y="0"/>
                </a:lnTo>
                <a:lnTo>
                  <a:pt x="0" y="72516"/>
                </a:lnTo>
                <a:lnTo>
                  <a:pt x="10111447" y="72516"/>
                </a:lnTo>
                <a:lnTo>
                  <a:pt x="10118780" y="92979"/>
                </a:lnTo>
                <a:lnTo>
                  <a:pt x="10132390" y="109380"/>
                </a:lnTo>
                <a:lnTo>
                  <a:pt x="10150838" y="120278"/>
                </a:lnTo>
                <a:lnTo>
                  <a:pt x="10172687" y="124231"/>
                </a:lnTo>
                <a:lnTo>
                  <a:pt x="10194536" y="120278"/>
                </a:lnTo>
                <a:lnTo>
                  <a:pt x="10226594" y="92979"/>
                </a:lnTo>
                <a:lnTo>
                  <a:pt x="10234803" y="65658"/>
                </a:lnTo>
                <a:lnTo>
                  <a:pt x="10234803" y="62115"/>
                </a:lnTo>
                <a:lnTo>
                  <a:pt x="10229926" y="37931"/>
                </a:lnTo>
                <a:lnTo>
                  <a:pt x="10216613" y="18184"/>
                </a:lnTo>
                <a:lnTo>
                  <a:pt x="10196866" y="4874"/>
                </a:lnTo>
                <a:lnTo>
                  <a:pt x="101726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7" name="bk object 17">
            <a:extLst>
              <a:ext uri="{FF2B5EF4-FFF2-40B4-BE49-F238E27FC236}">
                <a16:creationId xmlns:a16="http://schemas.microsoft.com/office/drawing/2014/main" id="{8F7EC8EF-1E4D-4982-8453-46BE7C749556}"/>
              </a:ext>
            </a:extLst>
          </p:cNvPr>
          <p:cNvSpPr/>
          <p:nvPr userDrawn="1"/>
        </p:nvSpPr>
        <p:spPr>
          <a:xfrm>
            <a:off x="10505089" y="5731253"/>
            <a:ext cx="1164060" cy="707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395"/>
          </a:p>
        </p:txBody>
      </p:sp>
    </p:spTree>
    <p:extLst>
      <p:ext uri="{BB962C8B-B14F-4D97-AF65-F5344CB8AC3E}">
        <p14:creationId xmlns:p14="http://schemas.microsoft.com/office/powerpoint/2010/main" val="35129092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5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49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dirty="0"/>
              <a:t>Intro…October Meeting</a:t>
            </a: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B587F-E80B-BC42-8B08-7B51EC59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C7C3D-7E54-5447-BBBB-DE3C4068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D9923-6EC6-FB42-A94E-C41C5EB4B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81FE4-92BE-D34B-BAD1-F6D5868CA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1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1422">
          <p15:clr>
            <a:srgbClr val="FBAE40"/>
          </p15:clr>
        </p15:guide>
        <p15:guide id="4" orient="horz" pos="1800">
          <p15:clr>
            <a:srgbClr val="FBAE40"/>
          </p15:clr>
        </p15:guide>
        <p15:guide id="7" pos="5261">
          <p15:clr>
            <a:srgbClr val="FBAE40"/>
          </p15:clr>
        </p15:guide>
        <p15:guide id="8" pos="10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918E462D-96A6-3D46-BAE1-4BE64B9C7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1232535"/>
            <a:ext cx="7740123" cy="4962524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660" b="0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</a:t>
            </a:r>
            <a:br>
              <a:rPr lang="en-NZ" noProof="0" dirty="0"/>
            </a:br>
            <a:r>
              <a:rPr lang="en-NZ" noProof="0" dirty="0"/>
              <a:t>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5FC55-6B2E-C84B-8913-9519886DDA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226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Red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0C4DC-89F0-C04A-BEA8-0FF29A48D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30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. Kowhaiwh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6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28609"/>
            <a:ext cx="9380577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EB1A6-6855-D543-A28C-24DEDEBB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B8AFD-2F36-984A-B5AE-E04B68B85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DE4FF-55FB-A54C-93AF-934C5474C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8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406109"/>
            <a:ext cx="9409580" cy="104737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7D518-F5C5-FC4D-AAE5-05D6DDD0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C90E8-59FC-3F41-8152-B965D718BF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672A2-A3CB-1B4E-B550-307A7DEBD4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456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08CEF8-7546-5F41-984F-C1058A88F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90A4A-4C71-9942-A375-963778DC4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00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76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med"/>
  <p:txStyles>
    <p:titleStyle>
      <a:lvl1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205679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411356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617035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822713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366364" marR="0" indent="-366364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54597" marR="0" indent="-348919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737015" marR="0" indent="-32565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007824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213502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419180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1624859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1830536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2036215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0567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11356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17035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822713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028392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23406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439748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645427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pos="16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5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6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hyperlink" Target="https://doi.org/10.1038/s43856-024-00570-3" TargetMode="External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3856-024-00570-3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1.png"/><Relationship Id="rId7" Type="http://schemas.openxmlformats.org/officeDocument/2006/relationships/image" Target="../media/image3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116" y="298637"/>
            <a:ext cx="8975207" cy="1903790"/>
          </a:xfrm>
        </p:spPr>
        <p:txBody>
          <a:bodyPr/>
          <a:lstStyle/>
          <a:p>
            <a:pPr algn="r"/>
            <a:r>
              <a:rPr lang="en-NZ" sz="4000" dirty="0">
                <a:latin typeface="Georgia" panose="02040502050405020303" pitchFamily="18" charset="0"/>
              </a:rPr>
              <a:t>Particle filter methods for hidden state models</a:t>
            </a:r>
            <a:br>
              <a:rPr lang="en-NZ" sz="4000" dirty="0">
                <a:latin typeface="Georgia" panose="02040502050405020303" pitchFamily="18" charset="0"/>
              </a:rPr>
            </a:br>
            <a:endParaRPr lang="en-NZ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942574" y="3223708"/>
            <a:ext cx="6720749" cy="830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r"/>
            <a:r>
              <a:rPr lang="en-NZ" sz="2400" dirty="0"/>
              <a:t>Isaac Newton Institute, Cambridge, August 2024</a:t>
            </a:r>
          </a:p>
          <a:p>
            <a:pPr algn="r"/>
            <a:r>
              <a:rPr lang="en-NZ" sz="2400" dirty="0"/>
              <a:t>Michael Plank</a:t>
            </a:r>
          </a:p>
        </p:txBody>
      </p:sp>
    </p:spTree>
    <p:extLst>
      <p:ext uri="{BB962C8B-B14F-4D97-AF65-F5344CB8AC3E}">
        <p14:creationId xmlns:p14="http://schemas.microsoft.com/office/powerpoint/2010/main" val="37286564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Ideally we would set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begChr m:val="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|"/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NZ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, but this distribution is often not tractable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blipFill>
                <a:blip r:embed="rId3"/>
                <a:stretch>
                  <a:fillRect l="-960" t="-118033" b="-18524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61182" y="3649839"/>
            <a:ext cx="209448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Bootstrap filter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blipFill>
                <a:blip r:embed="rId5"/>
                <a:stretch>
                  <a:fillRect t="-1942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"/>
                          <m:ctrlP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  <a:blipFill>
                <a:blip r:embed="rId6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518540" y="439773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so the weights are: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99709" y="3544047"/>
            <a:ext cx="323384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 – easily simulated </a:t>
            </a:r>
            <a:r>
              <a:rPr lang="en-NZ" dirty="0">
                <a:solidFill>
                  <a:srgbClr val="7030A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often almost all weights will tend to 0 (particle degeneracy)</a:t>
                </a:r>
              </a:p>
              <a:p>
                <a:pPr algn="l"/>
                <a:endParaRPr lang="en-NZ" dirty="0"/>
              </a:p>
              <a:p>
                <a:r>
                  <a:rPr lang="en-NZ" dirty="0"/>
                  <a:t>This can be avoided by sequential importance </a:t>
                </a:r>
                <a:r>
                  <a:rPr lang="en-NZ" b="1" dirty="0" err="1"/>
                  <a:t>RE</a:t>
                </a:r>
                <a:r>
                  <a:rPr lang="en-NZ" dirty="0" err="1"/>
                  <a:t>sampling</a:t>
                </a:r>
                <a:r>
                  <a:rPr lang="en-NZ" dirty="0"/>
                  <a:t>: resample particles at each time step according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blipFill>
                <a:blip r:embed="rId7"/>
                <a:stretch>
                  <a:fillRect l="-990" t="-2392" r="-681" b="-526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349611" y="4309460"/>
            <a:ext cx="40219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 – easily computed </a:t>
            </a:r>
            <a:r>
              <a:rPr lang="en-NZ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484129" y="3847031"/>
            <a:ext cx="388307" cy="0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Freeform 30"/>
          <p:cNvSpPr/>
          <p:nvPr/>
        </p:nvSpPr>
        <p:spPr>
          <a:xfrm>
            <a:off x="4371584" y="4626870"/>
            <a:ext cx="1979112" cy="395269"/>
          </a:xfrm>
          <a:custGeom>
            <a:avLst/>
            <a:gdLst>
              <a:gd name="connsiteX0" fmla="*/ 1979112 w 1979112"/>
              <a:gd name="connsiteY0" fmla="*/ 0 h 272373"/>
              <a:gd name="connsiteX1" fmla="*/ 826717 w 1979112"/>
              <a:gd name="connsiteY1" fmla="*/ 263046 h 272373"/>
              <a:gd name="connsiteX2" fmla="*/ 0 w 1979112"/>
              <a:gd name="connsiteY2" fmla="*/ 187890 h 2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112" h="272373">
                <a:moveTo>
                  <a:pt x="1979112" y="0"/>
                </a:moveTo>
                <a:cubicBezTo>
                  <a:pt x="1567840" y="115865"/>
                  <a:pt x="1156569" y="231731"/>
                  <a:pt x="826717" y="263046"/>
                </a:cubicBezTo>
                <a:cubicBezTo>
                  <a:pt x="496865" y="294361"/>
                  <a:pt x="248432" y="241125"/>
                  <a:pt x="0" y="187890"/>
                </a:cubicBezTo>
              </a:path>
            </a:pathLst>
          </a:custGeom>
          <a:noFill/>
          <a:ln w="28575" cap="flat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1203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r>
                  <a:rPr lang="en-NZ" dirty="0"/>
                  <a:t>Initialise: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 algn="l">
                  <a:buAutoNum type="arabicPeriod"/>
                </a:pPr>
                <a:r>
                  <a:rPr lang="en-NZ" dirty="0"/>
                  <a:t>Simulate dynamic model: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>
                  <a:buAutoNum type="arabicPeriod"/>
                </a:pPr>
                <a:r>
                  <a:rPr lang="en-NZ" dirty="0"/>
                  <a:t>Calculate weights: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 and normalize</a:t>
                </a:r>
              </a:p>
              <a:p>
                <a:pPr marL="342900" indent="-342900">
                  <a:buAutoNum type="arabicPeriod"/>
                </a:pPr>
                <a:r>
                  <a:rPr lang="en-NZ" dirty="0"/>
                  <a:t>Resample particles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with replacement with probability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blipFill>
                <a:blip r:embed="rId3"/>
                <a:stretch>
                  <a:fillRect l="-1049" b="-4065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Intuitively: </a:t>
                </a:r>
                <a:r>
                  <a:rPr lang="en-NZ" dirty="0"/>
                  <a:t>particles that are not compatible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tend to be discarded, particle that are compatible tend to be duplicated (but will separate at next time step due to process noise)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dirty="0"/>
                  <a:t>Yields a set of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endParaRPr lang="en-NZ" dirty="0"/>
              </a:p>
              <a:p>
                <a:r>
                  <a:rPr lang="en-NZ" dirty="0"/>
                  <a:t>Naturally lends itself to prediction as step 2 of the algorithm can be iterated beyond the last data point to yield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blipFill>
                <a:blip r:embed="rId4"/>
                <a:stretch>
                  <a:fillRect l="-954" t="-1502" b="-39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3296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12479" y="4546298"/>
            <a:ext cx="27116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estStates_stepped.m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estimating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12479" y="5140392"/>
            <a:ext cx="160877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3961" r="4220"/>
          <a:stretch/>
        </p:blipFill>
        <p:spPr>
          <a:xfrm>
            <a:off x="4688114" y="3188950"/>
            <a:ext cx="6522398" cy="34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91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state augmentation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932" y="2141951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Now targeting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8932" y="3003855"/>
            <a:ext cx="329513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1: </a:t>
            </a:r>
            <a:r>
              <a:rPr lang="en-NZ" dirty="0"/>
              <a:t>state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Treat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b="1" dirty="0"/>
                  <a:t> </a:t>
                </a:r>
                <a:r>
                  <a:rPr lang="en-NZ" dirty="0"/>
                  <a:t>as additional states so that the dynamic model becomes: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blipFill>
                <a:blip r:embed="rId3"/>
                <a:stretch>
                  <a:fillRect l="-1464" t="-2479" r="-36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the pruning of particles based on the likelihood means the sample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tends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become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degenerate</m:t>
                    </m:r>
                  </m:oMath>
                </a14:m>
                <a:endParaRPr lang="en-NZ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blipFill>
                <a:blip r:embed="rId4"/>
                <a:stretch>
                  <a:fillRect l="-869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Can get around this with random parameter perturbation: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</m:oMath>
                  </m:oMathPara>
                </a14:m>
                <a:endParaRPr lang="en-NZ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r>
                  <a:rPr lang="en-NZ" dirty="0">
                    <a:ea typeface="Cambria Math" panose="02040503050406030204" pitchFamily="18" charset="0"/>
                  </a:rPr>
                  <a:t>which can work well if having a (slowly) time-varying parameter makes sense for your model</a:t>
                </a:r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blipFill>
                <a:blip r:embed="rId5"/>
                <a:stretch>
                  <a:fillRect l="-1026" t="-2538" r="-192" b="-710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99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MCMC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932" y="1931878"/>
            <a:ext cx="632641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2: </a:t>
            </a:r>
            <a:r>
              <a:rPr lang="en-NZ" dirty="0"/>
              <a:t>particle marginal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An approximate likelihood function for </a:t>
                </a:r>
                <a14:m>
                  <m:oMath xmlns:m="http://schemas.openxmlformats.org/officeDocument/2006/math">
                    <m:r>
                      <a:rPr lang="en-N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NZ" dirty="0"/>
                  <a:t> can be obtained by averaging the (</a:t>
                </a:r>
                <a:r>
                  <a:rPr lang="en-NZ" dirty="0" err="1"/>
                  <a:t>unnormalized</a:t>
                </a:r>
                <a:r>
                  <a:rPr lang="en-NZ" dirty="0"/>
                  <a:t>)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and taking the product over all time steps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blipFill>
                <a:blip r:embed="rId2"/>
                <a:stretch>
                  <a:fillRect l="-889" r="-1334" b="-1367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62483" y="4427138"/>
            <a:ext cx="1097071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This likelihood function can be output by the bootstrap filter algorithm with no additional overhead, and used in a standard MCMC routine.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4937" y="1824156"/>
            <a:ext cx="2229633" cy="5847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sz="1600" dirty="0" err="1"/>
              <a:t>Andrieu</a:t>
            </a:r>
            <a:r>
              <a:rPr lang="en-NZ" sz="1600" dirty="0"/>
              <a:t> et al (2010), JRSS B</a:t>
            </a:r>
          </a:p>
        </p:txBody>
      </p:sp>
    </p:spTree>
    <p:extLst>
      <p:ext uri="{BB962C8B-B14F-4D97-AF65-F5344CB8AC3E}">
        <p14:creationId xmlns:p14="http://schemas.microsoft.com/office/powerpoint/2010/main" val="25357017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jointly estimating hidden states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712479" y="5140392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estStatesAndParams.m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176" y="3131160"/>
            <a:ext cx="4867072" cy="36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5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Application to epidemic reproduction number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596664"/>
                <a:ext cx="2757743" cy="131016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596664"/>
                <a:ext cx="2757743" cy="1310167"/>
              </a:xfrm>
              <a:prstGeom prst="rect">
                <a:avLst/>
              </a:prstGeom>
              <a:blipFill>
                <a:blip r:embed="rId2"/>
                <a:stretch>
                  <a:fillRect l="-1545" b="-511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557918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/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C8C09-5A08-019C-7939-E905D6FF791A}"/>
              </a:ext>
            </a:extLst>
          </p:cNvPr>
          <p:cNvSpPr txBox="1"/>
          <p:nvPr/>
        </p:nvSpPr>
        <p:spPr>
          <a:xfrm>
            <a:off x="578069" y="1866752"/>
            <a:ext cx="1011095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Simplest case:</a:t>
            </a:r>
            <a:r>
              <a:rPr lang="en-NZ" dirty="0"/>
              <a:t> Poisson observation noise, new infections observed immediately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2736594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557918"/>
            <a:ext cx="267797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067081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09D3-2BCB-BA06-F95D-477858A650B7}"/>
              </a:ext>
            </a:extLst>
          </p:cNvPr>
          <p:cNvSpPr txBox="1"/>
          <p:nvPr/>
        </p:nvSpPr>
        <p:spPr>
          <a:xfrm>
            <a:off x="6096000" y="4800655"/>
            <a:ext cx="2985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generation interval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1D6724-F55F-C500-B241-3ED9F01BEDE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588520" y="3446336"/>
            <a:ext cx="714879" cy="1354319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E19C14-75CE-9972-47F6-F20C8F1F2C70}"/>
              </a:ext>
            </a:extLst>
          </p:cNvPr>
          <p:cNvSpPr txBox="1"/>
          <p:nvPr/>
        </p:nvSpPr>
        <p:spPr>
          <a:xfrm>
            <a:off x="561182" y="5391807"/>
            <a:ext cx="32454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*or choose your favourite prior</a:t>
            </a:r>
          </a:p>
        </p:txBody>
      </p:sp>
    </p:spTree>
    <p:extLst>
      <p:ext uri="{BB962C8B-B14F-4D97-AF65-F5344CB8AC3E}">
        <p14:creationId xmlns:p14="http://schemas.microsoft.com/office/powerpoint/2010/main" val="2146200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65513-B411-7F7C-7F12-37EF374B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NZ Covid-19 in Feb-May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9266493" y="5413661"/>
            <a:ext cx="174663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epiExample.m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/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=2,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NZ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=5,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blipFill>
                <a:blip r:embed="rId2"/>
                <a:stretch>
                  <a:fillRect l="-318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65E37A-3B3E-9BE6-3021-00075EC5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20" y="3212963"/>
            <a:ext cx="7474497" cy="299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1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Reproduction number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blipFill>
                <a:blip r:embed="rId2"/>
                <a:stretch>
                  <a:fillRect l="-449" b="-26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911365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826EEB-1B81-5492-147D-3A7F6CD4132A}"/>
              </a:ext>
            </a:extLst>
          </p:cNvPr>
          <p:cNvSpPr txBox="1"/>
          <p:nvPr/>
        </p:nvSpPr>
        <p:spPr>
          <a:xfrm>
            <a:off x="2181638" y="4009723"/>
            <a:ext cx="3603922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dirty="0"/>
              <a:t>number of infections by notification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3090041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911365"/>
            <a:ext cx="256897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420528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/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3077E25-A24F-C1C2-4D04-5F595EB36228}"/>
              </a:ext>
            </a:extLst>
          </p:cNvPr>
          <p:cNvSpPr txBox="1"/>
          <p:nvPr/>
        </p:nvSpPr>
        <p:spPr>
          <a:xfrm>
            <a:off x="8301382" y="5475319"/>
            <a:ext cx="2985040" cy="9233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time from infection to notification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3D24D1-B5D4-BE51-5C09-821D31CCD5BD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662041" y="4508032"/>
            <a:ext cx="2131861" cy="967287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/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More realistic version: </a:t>
                </a:r>
                <a:r>
                  <a:rPr lang="en-NZ" dirty="0"/>
                  <a:t>each infection is observed with known probability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dirty="0"/>
                  <a:t>and there is a delay from time of infection to time of notification.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blipFill>
                <a:blip r:embed="rId5"/>
                <a:stretch>
                  <a:fillRect l="-875" t="-5660" r="-929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188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6291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104571"/>
            <a:ext cx="1107931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Aka hidden Markov models (HMM), partial observed Markov processes (POMP), state space models (SSM)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509451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601029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6400800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>
            <a:off x="8244114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872038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>
            <a:off x="328158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1251536" y="2931543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1536" y="4048463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blipFill>
                <a:blip r:embed="rId8"/>
                <a:stretch>
                  <a:fillRect l="-2793" r="-7263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blipFill>
                <a:blip r:embed="rId9"/>
                <a:stretch>
                  <a:fillRect l="-1365" r="-4437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blipFill>
                <a:blip r:embed="rId10"/>
                <a:stretch>
                  <a:fillRect l="-3419" r="-5556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6604000" y="523516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28" name="TextBox 27"/>
          <p:cNvSpPr txBox="1"/>
          <p:nvPr/>
        </p:nvSpPr>
        <p:spPr>
          <a:xfrm>
            <a:off x="2048072" y="4980717"/>
            <a:ext cx="198547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Initial distribution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8072" y="5372138"/>
            <a:ext cx="170334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Dynamic 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8072" y="5760107"/>
            <a:ext cx="203677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5E80B-F5BE-3DDE-6937-DE0548F25198}"/>
              </a:ext>
            </a:extLst>
          </p:cNvPr>
          <p:cNvSpPr txBox="1"/>
          <p:nvPr/>
        </p:nvSpPr>
        <p:spPr>
          <a:xfrm>
            <a:off x="6839011" y="5372138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process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0138D-AD4D-226D-9A69-C539D0EE55D1}"/>
              </a:ext>
            </a:extLst>
          </p:cNvPr>
          <p:cNvSpPr txBox="1"/>
          <p:nvPr/>
        </p:nvSpPr>
        <p:spPr>
          <a:xfrm>
            <a:off x="6839011" y="5721299"/>
            <a:ext cx="22355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26447232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75955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88757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38464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27972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41" idx="7"/>
            <a:endCxn id="59" idx="3"/>
          </p:cNvCxnSpPr>
          <p:nvPr/>
        </p:nvCxnSpPr>
        <p:spPr>
          <a:xfrm flipV="1">
            <a:off x="2468517" y="2531147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>
            <a:stCxn id="44" idx="7"/>
            <a:endCxn id="62" idx="3"/>
          </p:cNvCxnSpPr>
          <p:nvPr/>
        </p:nvCxnSpPr>
        <p:spPr>
          <a:xfrm flipV="1">
            <a:off x="2468517" y="3733646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>
            <a:stCxn id="44" idx="7"/>
            <a:endCxn id="61" idx="3"/>
          </p:cNvCxnSpPr>
          <p:nvPr/>
        </p:nvCxnSpPr>
        <p:spPr>
          <a:xfrm flipV="1">
            <a:off x="2468517" y="3332813"/>
            <a:ext cx="611105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r>
                  <a:rPr lang="en-NZ" b="1" dirty="0" smtClean="0"/>
                  <a:t>Problem: </a:t>
                </a:r>
                <a:r>
                  <a:rPr lang="en-NZ" dirty="0" smtClean="0"/>
                  <a:t>Fewer </a:t>
                </a:r>
                <a:r>
                  <a:rPr lang="en-NZ" dirty="0"/>
                  <a:t>and fewer unique particles as you look further back in time from the present step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b="1" dirty="0" smtClean="0"/>
                  <a:t>Fixed-lag resampling: </a:t>
                </a:r>
                <a:r>
                  <a:rPr lang="en-NZ" dirty="0" smtClean="0"/>
                  <a:t>instead of resampling entire particle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 smtClean="0"/>
                  <a:t>, just resample the most recent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NZ" dirty="0" smtClean="0"/>
                  <a:t>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 smtClean="0"/>
              </a:p>
              <a:p>
                <a:pPr algn="l"/>
                <a:endParaRPr lang="en-NZ" dirty="0"/>
              </a:p>
              <a:p>
                <a:r>
                  <a:rPr lang="en-NZ" dirty="0" smtClean="0"/>
                  <a:t>OK so long as dynamic model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NZ" dirty="0" smtClean="0"/>
                  <a:t> 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 smtClean="0"/>
              </a:p>
              <a:p>
                <a:endParaRPr lang="en-NZ" dirty="0"/>
              </a:p>
              <a:p>
                <a:r>
                  <a:rPr lang="en-NZ" dirty="0"/>
                  <a:t>Means you only get marginal posterior </a:t>
                </a:r>
                <a:r>
                  <a:rPr lang="en-NZ" dirty="0" smtClean="0"/>
                  <a:t>for </a:t>
                </a:r>
                <a:r>
                  <a:rPr lang="en-NZ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rather than the joint posterior </a:t>
                </a:r>
                <a:r>
                  <a:rPr lang="en-NZ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blipFill>
                <a:blip r:embed="rId6"/>
                <a:stretch>
                  <a:fillRect l="-1315" t="-1279" r="-986" b="-255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97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SARS-CoV-2 wastewater surveillance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98" y="2727442"/>
            <a:ext cx="10759959" cy="3898536"/>
          </a:xfrm>
          <a:prstGeom prst="rect">
            <a:avLst/>
          </a:prstGeom>
        </p:spPr>
      </p:pic>
      <p:pic>
        <p:nvPicPr>
          <p:cNvPr id="10" name="Picture 2" descr="Institute of Environmental Science and Research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95" y="2394074"/>
            <a:ext cx="1389850" cy="66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33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blipFill>
                <a:blip r:embed="rId2"/>
                <a:stretch>
                  <a:fillRect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𝑁𝑒𝑔𝐵𝑖𝑛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66006" y="5262951"/>
                <a:ext cx="4402166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NZ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06" y="5262951"/>
                <a:ext cx="4402166" cy="519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>
                  <a:spcBef>
                    <a:spcPts val="400"/>
                  </a:spcBef>
                </a:pPr>
                <a:r>
                  <a:rPr lang="en-NZ" b="1" dirty="0"/>
                  <a:t>Hidden states:</a:t>
                </a:r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case ascertainment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new infections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blipFill>
                <a:blip r:embed="rId7"/>
                <a:stretch>
                  <a:fillRect l="-3426" t="-2703" b="-630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990307" y="2515624"/>
            <a:ext cx="171296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0667" y="6012964"/>
            <a:ext cx="24282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mean genome copies per infection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39721" y="6062658"/>
            <a:ext cx="24790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shedding distribution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8618907" y="5683453"/>
            <a:ext cx="1371400" cy="65267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10732433" y="5737053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/>
              <p:cNvSpPr/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𝑅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" name="Rounded 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𝐼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Calibri"/>
                            </a:rPr>
                            <m:t>𝜌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𝐶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2" idx="3"/>
            <a:endCxn id="25" idx="1"/>
          </p:cNvCxnSpPr>
          <p:nvPr/>
        </p:nvCxnSpPr>
        <p:spPr>
          <a:xfrm>
            <a:off x="1099646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2110638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2110638" y="3866337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2110638" y="3238534"/>
            <a:ext cx="421058" cy="331972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/>
          <p:nvPr/>
        </p:nvCxnSpPr>
        <p:spPr>
          <a:xfrm>
            <a:off x="2318949" y="2037533"/>
            <a:ext cx="0" cy="2390441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dash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612069" y="2037533"/>
            <a:ext cx="145328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97559" y="2037533"/>
            <a:ext cx="1393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92913" y="3826131"/>
            <a:ext cx="2479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reporting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NZ" b="1" dirty="0"/>
                  <a:t>Observed states:</a:t>
                </a:r>
              </a:p>
              <a:p>
                <a:pPr>
                  <a:spcBef>
                    <a:spcPts val="400"/>
                  </a:spcBef>
                </a:pPr>
                <a:r>
                  <a:rPr lang="en-NZ" dirty="0"/>
                  <a:t>reported cases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blipFill>
                <a:blip r:embed="rId13"/>
                <a:stretch>
                  <a:fillRect l="-4762" t="-5263" r="-4167" b="-1403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wastewater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blipFill>
                <a:blip r:embed="rId14"/>
                <a:stretch>
                  <a:fillRect l="-5246" t="-566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798459" y="4497308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E69ED3-5930-66F7-74AD-94F9B51428ED}"/>
              </a:ext>
            </a:extLst>
          </p:cNvPr>
          <p:cNvSpPr txBox="1"/>
          <p:nvPr/>
        </p:nvSpPr>
        <p:spPr>
          <a:xfrm>
            <a:off x="278126" y="6215611"/>
            <a:ext cx="3289971" cy="430887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Communications Medicine, </a:t>
            </a:r>
            <a:r>
              <a:rPr lang="en-GB" sz="1100" dirty="0">
                <a:hlinkClick r:id="rId15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2784448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Results</a:t>
            </a:r>
          </a:p>
        </p:txBody>
      </p:sp>
      <p:sp>
        <p:nvSpPr>
          <p:cNvPr id="4" name="AutoShape 4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5" name="AutoShape 6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1" y="0"/>
            <a:ext cx="11318168" cy="67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291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9589DBF3-ED94-8F4C-8DEC-56FC0D19C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 b="80383"/>
          <a:stretch/>
        </p:blipFill>
        <p:spPr bwMode="auto">
          <a:xfrm>
            <a:off x="983705" y="609599"/>
            <a:ext cx="8574662" cy="18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4">
            <a:extLst>
              <a:ext uri="{FF2B5EF4-FFF2-40B4-BE49-F238E27FC236}">
                <a16:creationId xmlns:a16="http://schemas.microsoft.com/office/drawing/2014/main" id="{FEC621F3-20E8-67BD-46DD-DDC00B1BE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8" r="7735" b="22681"/>
          <a:stretch/>
        </p:blipFill>
        <p:spPr bwMode="auto">
          <a:xfrm>
            <a:off x="983705" y="2478112"/>
            <a:ext cx="8574660" cy="37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. 4">
            <a:extLst>
              <a:ext uri="{FF2B5EF4-FFF2-40B4-BE49-F238E27FC236}">
                <a16:creationId xmlns:a16="http://schemas.microsoft.com/office/drawing/2014/main" id="{7C9D9BF5-885D-3B8B-C241-02C97D18D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7" r="7735" b="-155"/>
          <a:stretch/>
        </p:blipFill>
        <p:spPr bwMode="auto">
          <a:xfrm>
            <a:off x="983705" y="6220682"/>
            <a:ext cx="8574660" cy="3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4ED1B-04C7-78EC-A332-5CC90E1050A5}"/>
              </a:ext>
            </a:extLst>
          </p:cNvPr>
          <p:cNvSpPr txBox="1"/>
          <p:nvPr/>
        </p:nvSpPr>
        <p:spPr>
          <a:xfrm>
            <a:off x="9482951" y="5624643"/>
            <a:ext cx="2633635" cy="1107996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</a:t>
            </a:r>
            <a:r>
              <a:rPr lang="en-NZ" sz="1100" dirty="0"/>
              <a:t>Jointly estimating epidemiological dynamics of Covid-19 from case and wastewater data in Aotearoa New Zealand</a:t>
            </a:r>
            <a:r>
              <a:rPr lang="en-GB" sz="1100" dirty="0"/>
              <a:t>, </a:t>
            </a:r>
            <a:r>
              <a:rPr lang="en-GB" sz="1100" dirty="0">
                <a:hlinkClick r:id="rId3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173973460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35654-6A8F-4522-216F-E60A04F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Bootstrap filter: pros &amp; cons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5710C-030A-1866-362A-6BFCF539815A}"/>
              </a:ext>
            </a:extLst>
          </p:cNvPr>
          <p:cNvSpPr txBox="1"/>
          <p:nvPr/>
        </p:nvSpPr>
        <p:spPr>
          <a:xfrm>
            <a:off x="561182" y="2091559"/>
            <a:ext cx="5156446" cy="31393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Pros: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Flexible – can use on a wide variety of data-generating models, including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nonlinear, non-Markovian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non-Gaussian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continuous/discrete variables.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Conceptually simple, easy to implement.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Data is assimilated recursively giving updated estimates as new observations are made.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Uncertainty can be propagated forwards to give prediction distributions.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/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Cons: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/>
                  <a:t>Can fail if the support of (samples from) the importance distribution don’t contain the target distribution.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Can require a large number of particles if the importance distribution is not well matched to the target.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E.g. if hidden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 are strongly correlated with observations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 for large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Sampling from the full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</a:t>
                </a:r>
                <a:r>
                  <a:rPr lang="en-NZ" dirty="0" smtClean="0"/>
                  <a:t>becomes </a:t>
                </a:r>
                <a:r>
                  <a:rPr lang="en-NZ" dirty="0"/>
                  <a:t>more challenging as the number of time points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NZ" dirty="0"/>
                  <a:t> increases (but OK if dynamics are not strongly history-dependent &amp; you only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for relatively small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blipFill>
                <a:blip r:embed="rId2"/>
                <a:stretch>
                  <a:fillRect l="-1891" t="-717" r="-1182" b="-129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18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General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Infer distribution of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from observed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blipFill>
                <a:blip r:embed="rId3"/>
                <a:stretch>
                  <a:fillRect l="-1556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39771" y="187234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7282734" y="2291530"/>
            <a:ext cx="186365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likelihood </a:t>
            </a:r>
            <a:r>
              <a:rPr lang="en-NZ" dirty="0">
                <a:solidFill>
                  <a:srgbClr val="0070C0"/>
                </a:solidFill>
                <a:sym typeface="Symbol" panose="05050102010706020507" pitchFamily="18" charset="2"/>
              </a:rPr>
              <a:t> prior</a:t>
            </a:r>
            <a:endParaRPr lang="en-NZ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0486" y="2699658"/>
            <a:ext cx="212814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normalisation </a:t>
            </a:r>
            <a:r>
              <a:rPr lang="en-NZ" dirty="0" err="1">
                <a:solidFill>
                  <a:srgbClr val="0070C0"/>
                </a:solidFill>
              </a:rPr>
              <a:t>const</a:t>
            </a:r>
            <a:endParaRPr lang="en-NZ" dirty="0">
              <a:solidFill>
                <a:srgbClr val="0070C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150486" y="2660862"/>
            <a:ext cx="2128145" cy="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6776828" y="2476196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686" y="3260766"/>
            <a:ext cx="1058091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Full joint distribution of hidden states can be computationally intractable, so sometimes interested in particular marginal distributions: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blipFill>
                <a:blip r:embed="rId5"/>
                <a:stretch>
                  <a:fillRect l="-3261" r="-5978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blipFill>
                <a:blip r:embed="rId6"/>
                <a:stretch>
                  <a:fillRect l="-4891" t="-2222" r="-7609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blipFill>
                <a:blip r:embed="rId7"/>
                <a:stretch>
                  <a:fillRect l="-3687" r="-6452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23984" y="3907097"/>
            <a:ext cx="4639287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Filtering distribution </a:t>
            </a:r>
            <a:r>
              <a:rPr lang="en-NZ" dirty="0">
                <a:solidFill>
                  <a:srgbClr val="0070C0"/>
                </a:solidFill>
              </a:rPr>
              <a:t>– current state given previous &amp; current measurement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23985" y="4603023"/>
            <a:ext cx="4452844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Prediction distribution</a:t>
            </a:r>
            <a:r>
              <a:rPr lang="en-NZ" dirty="0">
                <a:solidFill>
                  <a:srgbClr val="0070C0"/>
                </a:solidFill>
              </a:rPr>
              <a:t> – future state given previous &amp; current measurement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3984" y="5216123"/>
            <a:ext cx="4323559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Smoothing distribution</a:t>
            </a:r>
            <a:r>
              <a:rPr lang="en-NZ" dirty="0">
                <a:solidFill>
                  <a:srgbClr val="0070C0"/>
                </a:solidFill>
              </a:rPr>
              <a:t> – state given previous &amp; future measurements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5" t="7815" r="24391" b="31303"/>
          <a:stretch/>
        </p:blipFill>
        <p:spPr>
          <a:xfrm>
            <a:off x="7153352" y="3779582"/>
            <a:ext cx="4612852" cy="23874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34483" y="6167066"/>
            <a:ext cx="2569028" cy="584775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sz="1600" dirty="0" err="1"/>
              <a:t>Särkkä</a:t>
            </a:r>
            <a:r>
              <a:rPr lang="en-NZ" sz="1600" dirty="0"/>
              <a:t>, </a:t>
            </a:r>
            <a:r>
              <a:rPr lang="en-NZ" sz="1600" i="1" dirty="0"/>
              <a:t>Bayesian Filtering and Smoothing</a:t>
            </a:r>
          </a:p>
        </p:txBody>
      </p:sp>
    </p:spTree>
    <p:extLst>
      <p:ext uri="{BB962C8B-B14F-4D97-AF65-F5344CB8AC3E}">
        <p14:creationId xmlns:p14="http://schemas.microsoft.com/office/powerpoint/2010/main" val="41905028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0D983-0EE8-AD5C-215A-E921BFC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Want to know more?</a:t>
            </a:r>
          </a:p>
        </p:txBody>
      </p:sp>
      <p:pic>
        <p:nvPicPr>
          <p:cNvPr id="1026" name="Picture 2" descr="Bayesian Filtering and Smoothing (Institute of Mathematical Statistics  Textbooks, Series Number 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2" y="2066794"/>
            <a:ext cx="2478704" cy="371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72" y="2066794"/>
            <a:ext cx="6132664" cy="1929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4664772" y="4784985"/>
            <a:ext cx="4855009" cy="10002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dirty="0" smtClean="0">
                <a:latin typeface="Georgia" panose="02040502050405020303" pitchFamily="18" charset="0"/>
                <a:cs typeface="Courier New" panose="02070309020205020404" pitchFamily="49" charset="0"/>
              </a:rPr>
              <a:t>Presentation and </a:t>
            </a:r>
            <a:r>
              <a:rPr lang="en-NZ" dirty="0" err="1" smtClean="0">
                <a:latin typeface="Georgia" panose="02040502050405020303" pitchFamily="18" charset="0"/>
                <a:cs typeface="Courier New" panose="02070309020205020404" pitchFamily="49" charset="0"/>
              </a:rPr>
              <a:t>Matlab</a:t>
            </a:r>
            <a:r>
              <a:rPr lang="en-NZ" dirty="0" smtClean="0">
                <a:latin typeface="Georgia" panose="02040502050405020303" pitchFamily="18" charset="0"/>
                <a:cs typeface="Courier New" panose="02070309020205020404" pitchFamily="49" charset="0"/>
              </a:rPr>
              <a:t> code:</a:t>
            </a:r>
          </a:p>
          <a:p>
            <a:pPr>
              <a:spcBef>
                <a:spcPts val="600"/>
              </a:spcBef>
            </a:pPr>
            <a:r>
              <a:rPr lang="en-N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N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github.com/michaelplanknz/MATRIX2024-particle-filters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4347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Methods for estimating hidden states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561182" y="4305971"/>
            <a:ext cx="10992189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Efficient methods are available in special cases, e.g. </a:t>
            </a:r>
            <a:r>
              <a:rPr lang="en-NZ" dirty="0" err="1"/>
              <a:t>Kalman</a:t>
            </a:r>
            <a:r>
              <a:rPr lang="en-NZ" dirty="0"/>
              <a:t> </a:t>
            </a:r>
            <a:r>
              <a:rPr lang="en-NZ" dirty="0" smtClean="0"/>
              <a:t>filter, </a:t>
            </a:r>
            <a:r>
              <a:rPr lang="en-NZ" dirty="0"/>
              <a:t>if the dynamic model and measurement model are both linear with Gaussian noise.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182" y="5089742"/>
            <a:ext cx="971996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Focus here on: models that are nonlinear and/or non-Gaussian</a:t>
            </a:r>
          </a:p>
          <a:p>
            <a:r>
              <a:rPr lang="en-NZ" dirty="0"/>
              <a:t>                            methods to sample from (joint/marginal) posterior distribution of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509451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2"/>
            <a:endCxn id="11" idx="0"/>
          </p:cNvCxnSpPr>
          <p:nvPr/>
        </p:nvCxnSpPr>
        <p:spPr>
          <a:xfrm>
            <a:off x="4601029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>
            <a:off x="6400800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8244114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872038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328158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1251536" y="2355346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51536" y="3472266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4813796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May also want to estimate unknown model parameters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NZ" dirty="0"/>
                  <a:t>, either jointly with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blipFill>
                <a:blip r:embed="rId3"/>
                <a:stretch>
                  <a:fillRect l="-1014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61182" y="3810696"/>
            <a:ext cx="361893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or marginalised over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6935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12479" y="5140392"/>
            <a:ext cx="20223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forwardModel.m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stochastic logistic growth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r>
                  <a:rPr lang="en-NZ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blipFill>
                <a:blip r:embed="rId6"/>
                <a:stretch>
                  <a:fillRect l="-1426" t="-3636" b="-11818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simulations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NZ" dirty="0"/>
                  <a:t>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7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70" y="4094695"/>
            <a:ext cx="7717291" cy="26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99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Estimation of hidden states: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Distribution of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blipFill>
                <a:blip r:embed="rId3"/>
                <a:stretch>
                  <a:fillRect l="-2878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×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</m:oMath>
                  </m:oMathPara>
                </a14:m>
                <a:endParaRPr lang="en-NZ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NZ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blipFill>
                <a:blip r:embed="rId4"/>
                <a:stretch>
                  <a:fillRect t="-44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- by conditional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blipFill>
                <a:blip r:embed="rId5"/>
                <a:stretch>
                  <a:fillRect l="-2812" t="-5660" r="-2460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80086" y="4501484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80690" y="4501484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blipFill>
                <a:blip r:embed="rId6"/>
                <a:stretch>
                  <a:fillRect l="-3759" t="-4717" r="-676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blipFill>
                <a:blip r:embed="rId7"/>
                <a:stretch>
                  <a:fillRect t="-4717" r="-1992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217935" y="4614193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9856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4" name="TextBox 13"/>
          <p:cNvSpPr txBox="1"/>
          <p:nvPr/>
        </p:nvSpPr>
        <p:spPr>
          <a:xfrm>
            <a:off x="6814144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5" name="TextBox 14"/>
          <p:cNvSpPr txBox="1"/>
          <p:nvPr/>
        </p:nvSpPr>
        <p:spPr>
          <a:xfrm>
            <a:off x="759810" y="4080571"/>
            <a:ext cx="585993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This is a recursion equation on the distribution to states:</a:t>
            </a:r>
          </a:p>
        </p:txBody>
      </p:sp>
    </p:spTree>
    <p:extLst>
      <p:ext uri="{BB962C8B-B14F-4D97-AF65-F5344CB8AC3E}">
        <p14:creationId xmlns:p14="http://schemas.microsoft.com/office/powerpoint/2010/main" val="37176225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041742"/>
            <a:ext cx="690509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Problem: </a:t>
            </a:r>
            <a:r>
              <a:rPr lang="en-NZ" dirty="0"/>
              <a:t>it is hard to sample directly from the target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Define an importance sampling </a:t>
                </a:r>
                <a:r>
                  <a:rPr lang="en-NZ" dirty="0" smtClean="0"/>
                  <a:t>distribution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rgbClr val="C00000"/>
                  </a:solidFill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blipFill>
                <a:blip r:embed="rId3"/>
                <a:stretch>
                  <a:fillRect l="-1691" t="-5660" r="-126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If we can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generate </a:t>
                </a:r>
                <a:r>
                  <a:rPr lang="en-NZ" dirty="0">
                    <a:solidFill>
                      <a:schemeClr val="tx1"/>
                    </a:solidFill>
                  </a:rPr>
                  <a:t>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rgbClr val="C00000"/>
                    </a:solidFill>
                  </a:rPr>
                  <a:t> </a:t>
                </a:r>
                <a:r>
                  <a:rPr lang="en-NZ" dirty="0"/>
                  <a:t>and calculate weights</a:t>
                </a: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blipFill>
                <a:blip r:embed="rId4"/>
                <a:stretch>
                  <a:fillRect l="-1303" r="-57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9864" y="3692495"/>
                <a:ext cx="7064906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4" y="3692495"/>
                <a:ext cx="7064906" cy="1145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then the weighted 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represent the target distribution, i.e.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blipFill>
                <a:blip r:embed="rId6"/>
                <a:stretch>
                  <a:fillRect l="-1370" b="-1805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43825" y="5280140"/>
            <a:ext cx="522995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is an approximation to the target density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3781" y="3956695"/>
            <a:ext cx="269881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by the recursion equation</a:t>
            </a:r>
          </a:p>
        </p:txBody>
      </p:sp>
    </p:spTree>
    <p:extLst>
      <p:ext uri="{BB962C8B-B14F-4D97-AF65-F5344CB8AC3E}">
        <p14:creationId xmlns:p14="http://schemas.microsoft.com/office/powerpoint/2010/main" val="31134569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Sequential 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088" y="2179529"/>
            <a:ext cx="489011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Define the importance distribution recursively: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65337" y="2649255"/>
                <a:ext cx="4779193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37" y="2649255"/>
                <a:ext cx="4779193" cy="276999"/>
              </a:xfrm>
              <a:prstGeom prst="rect">
                <a:avLst/>
              </a:prstGeom>
              <a:blipFill>
                <a:blip r:embed="rId3"/>
                <a:stretch>
                  <a:fillRect l="-1276" t="-28889" r="-1786" b="-511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9865" y="3692495"/>
                <a:ext cx="9087681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"/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5" y="3692495"/>
                <a:ext cx="9087681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4088" y="3280254"/>
            <a:ext cx="201112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leading to weights: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5034" y="4958296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5638" y="4958296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5033" y="4958296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 smtClean="0">
                    <a:solidFill>
                      <a:schemeClr val="tx1"/>
                    </a:solidFill>
                  </a:rPr>
                  <a:t>weights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33" y="4958296"/>
                <a:ext cx="161838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794804" y="507100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6789092" y="507100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3" name="TextBox 12"/>
          <p:cNvSpPr txBox="1"/>
          <p:nvPr/>
        </p:nvSpPr>
        <p:spPr>
          <a:xfrm>
            <a:off x="4505541" y="5665420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C00000"/>
                </a:solidFill>
              </a:rPr>
              <a:t>one-step importance distribution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55034" y="5635023"/>
            <a:ext cx="589982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/>
          <p:cNvSpPr txBox="1"/>
          <p:nvPr/>
        </p:nvSpPr>
        <p:spPr>
          <a:xfrm>
            <a:off x="2059209" y="5450357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667729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UC Theme">
  <a:themeElements>
    <a:clrScheme name="UC Colours">
      <a:dk1>
        <a:srgbClr val="1A1918"/>
      </a:dk1>
      <a:lt1>
        <a:srgbClr val="FEFFFF"/>
      </a:lt1>
      <a:dk2>
        <a:srgbClr val="4C4D4C"/>
      </a:dk2>
      <a:lt2>
        <a:srgbClr val="FEFFFF"/>
      </a:lt2>
      <a:accent1>
        <a:srgbClr val="CC0011"/>
      </a:accent1>
      <a:accent2>
        <a:srgbClr val="832F46"/>
      </a:accent2>
      <a:accent3>
        <a:srgbClr val="D0BF7D"/>
      </a:accent3>
      <a:accent4>
        <a:srgbClr val="00AEEF"/>
      </a:accent4>
      <a:accent5>
        <a:srgbClr val="767776"/>
      </a:accent5>
      <a:accent6>
        <a:srgbClr val="9E9F9E"/>
      </a:accent6>
      <a:hlink>
        <a:srgbClr val="0095C7"/>
      </a:hlink>
      <a:folHlink>
        <a:srgbClr val="0095C7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Master #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889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9727" tIns="109727" rIns="109727" bIns="109727" numCol="1" spcCol="38100" rtlCol="0" anchor="t">
        <a:spAutoFit/>
      </a:bodyPr>
      <a:lstStyle>
        <a:defPPr marL="0" marR="0" indent="0" algn="l" defTabSz="21945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889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lIns="45719" rIns="45719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90F2A523-DFE5-1A4F-AD23-568FD483AE39}" vid="{98EC2032-28AC-6544-B41A-14DB0A56B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3416</TotalTime>
  <Words>4094</Words>
  <Application>Microsoft Office PowerPoint</Application>
  <PresentationFormat>Widescreen</PresentationFormat>
  <Paragraphs>272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Georgia</vt:lpstr>
      <vt:lpstr>Symbol</vt:lpstr>
      <vt:lpstr>Wingdings</vt:lpstr>
      <vt:lpstr>UC Theme</vt:lpstr>
      <vt:lpstr>Particle filter methods for hidden state models </vt:lpstr>
      <vt:lpstr>Hidden state models</vt:lpstr>
      <vt:lpstr>General problem</vt:lpstr>
      <vt:lpstr>Methods for estimating hidden states</vt:lpstr>
      <vt:lpstr>Parameter estimation</vt:lpstr>
      <vt:lpstr>Example: stochastic logistic growth model</vt:lpstr>
      <vt:lpstr>Estimation of hidden states: theory</vt:lpstr>
      <vt:lpstr>Importance sampling</vt:lpstr>
      <vt:lpstr>Sequential importance sampling</vt:lpstr>
      <vt:lpstr>Bootstrap particle filter</vt:lpstr>
      <vt:lpstr>Bootstrap particle filter: algorithm</vt:lpstr>
      <vt:lpstr>Example: estimating hidden states</vt:lpstr>
      <vt:lpstr>Parameter estimation: state augmentation</vt:lpstr>
      <vt:lpstr>Parameter estimation: MCMC</vt:lpstr>
      <vt:lpstr>Example: jointly estimating hidden states and parameters</vt:lpstr>
      <vt:lpstr>Application to epidemic reproduction number estimation</vt:lpstr>
      <vt:lpstr>Example: NZ Covid-19 in Feb-May 2020</vt:lpstr>
      <vt:lpstr>Reproduction number estimation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SARS-CoV-2 wastewater surveillance</vt:lpstr>
      <vt:lpstr>Hidden state model</vt:lpstr>
      <vt:lpstr>Results</vt:lpstr>
      <vt:lpstr>PowerPoint Presentation</vt:lpstr>
      <vt:lpstr>Bootstrap filter: pros &amp; cons</vt:lpstr>
      <vt:lpstr>Want to know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michael.plank@canterbury.ac.nz</dc:creator>
  <cp:lastModifiedBy>Michael Plank</cp:lastModifiedBy>
  <cp:revision>837</cp:revision>
  <dcterms:created xsi:type="dcterms:W3CDTF">2022-09-27T04:08:28Z</dcterms:created>
  <dcterms:modified xsi:type="dcterms:W3CDTF">2024-08-29T23:11:18Z</dcterms:modified>
</cp:coreProperties>
</file>